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57" r:id="rId5"/>
    <p:sldId id="260" r:id="rId6"/>
    <p:sldId id="263" r:id="rId7"/>
    <p:sldId id="267" r:id="rId8"/>
    <p:sldId id="266" r:id="rId9"/>
    <p:sldId id="264" r:id="rId10"/>
    <p:sldId id="265" r:id="rId11"/>
    <p:sldId id="276" r:id="rId12"/>
    <p:sldId id="269" r:id="rId13"/>
    <p:sldId id="268" r:id="rId14"/>
    <p:sldId id="270" r:id="rId15"/>
    <p:sldId id="261" r:id="rId16"/>
    <p:sldId id="262" r:id="rId17"/>
    <p:sldId id="271" r:id="rId18"/>
    <p:sldId id="272" r:id="rId19"/>
    <p:sldId id="273" r:id="rId20"/>
    <p:sldId id="274" r:id="rId21"/>
    <p:sldId id="275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3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F428C-D898-4611-AE81-1C6090973DA2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858C9-2AA2-4BFC-A3D1-B67529FA5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3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8A40-8DA4-4481-B147-78D0588B4F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0F9959-5DE7-4081-8582-686DE80610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B7942-FCC9-4BAC-BFCC-56773EC3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9C2AA-C87B-470A-9177-FF97F879F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06841-6482-42A0-B6B4-365A38FDD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31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C9F2-432B-4F7C-8E3E-C2E78E60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1CC03-223C-49BC-B88A-B7EED7337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E1163-54D0-4449-8702-17A94F7A1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D7999-7D16-4B81-916A-F2981084B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5E8C5-3234-4F84-A31C-D9953D17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0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33C78-D4F9-4CD1-8A2A-221E26EC3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4F3774-8001-4CB3-B5FA-561679D6F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25F7B-BA93-494B-8957-7B91974C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07DC-F061-4577-8E65-1D283586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B8D2A-AD9B-4B37-9826-B0C6DFECA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9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1F5F-93C2-41F4-B337-D3C4C7F5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7C8C-4C99-4BF5-822F-9770C5E39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41255-D3A8-43F4-97DC-7974256AB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06E76-5D20-49D6-9F62-15CF1A6E2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1DE7C-6E4C-4310-94DA-74A7998CD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6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2A36-E8FE-4041-ABF5-414685D9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F9F85-4E23-4442-93E1-C3C322544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83D80-E6B5-489E-9A2E-490F78884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2B433-D684-4B10-BB73-EF185E99C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34ACB-22BC-4311-9CD9-559A4C00B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35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3525-173D-4C22-9083-50D8CE721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0365B-6DC0-418A-9FA2-FFC5F06547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EA072-23A9-4407-A670-C89F3D373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B1BA4-3FAC-47E0-8727-7D2288D3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88575-525B-4075-AE88-A8F58EAA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35548-669B-4813-9BEB-C4FD84C0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0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3CD5-3C13-4375-B92F-98C2885D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83397-C090-464D-8187-CA02237A8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4E402D-2208-47B0-9348-68C481BD6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1CAC8A-A155-4050-8793-B428B0BD0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E9D41B-D23D-468E-9549-2545150010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6F1E5-B116-45FB-B238-4FD4FDFB6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5CBE53-EB89-4122-894F-2FB5A52A2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C7DEE3-540D-40B3-93BF-A47EC96E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24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B789-1300-4949-88B3-33CD2C34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F63F4-01A1-41C7-BB7D-FE633C7D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2114D-3DBF-479D-87BF-D07B9CD5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A2937-A9DE-4CCD-B51C-4D161152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5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A419CB-03B9-441E-BD4A-2CEFF335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534860-E62A-460D-B9F9-9553C8D04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45DE5-184E-400E-B118-A80DBC5D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32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C07FE-AB38-4D73-BA69-42C5429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20F24-D351-4020-8D92-0B0B39BE4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1AB1D-66B7-426D-85CB-5568A4659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77C7-78E8-4D7F-A24E-8B0C95CA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531E3-84AB-4230-9C9F-A586579F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D6795-758F-4A87-BBE0-6AE2FDC3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E675-3223-41B6-AF70-EDC3D33B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762A6-8B53-4205-9925-C44F75054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A79E5-7293-4D19-9F7F-FEF18AC38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6239E-E080-4425-81E7-7EC77574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83575B-AD28-4006-8D13-87A81AC04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7C133-DD5A-4206-9F3E-E98FD743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577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DD9B29-FFE6-4F3D-B30C-195F9CD0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2DC0D0-4F73-4446-91E5-CF5DC561D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A6324-4D88-4026-A64F-EEFF5F58C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1A636-7ACF-4C3A-9CF9-C3EFC286FC5B}" type="datetimeFigureOut">
              <a:rPr lang="en-US" smtClean="0"/>
              <a:t>8/24/2019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A6E19-94AA-4740-BE7A-AB7C2D650F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E258F-A94B-40CD-9BEF-DF3ED681D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4C4A6-C8A7-477C-8E52-4B44A4682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4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c.ustc.edu.cn/zlsc/sugon/intel/ipp/ipp_manual/IPPI/ippi_appendices/ippi_appB_LanczosInterpolation.ht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cale_space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hyperlink" Target="http://docs.opencv.org/" TargetMode="External"/><Relationship Id="rId7" Type="http://schemas.openxmlformats.org/officeDocument/2006/relationships/image" Target="../media/image7.emf"/><Relationship Id="rId2" Type="http://schemas.openxmlformats.org/officeDocument/2006/relationships/hyperlink" Target="http://opencv.org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hyperlink" Target="http://code.opencv.org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0964A-312C-4FB7-8A31-E942BD7C3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CAB644F-D315-4EAB-8557-E6FF32064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2115" y="5697415"/>
            <a:ext cx="2294792" cy="590917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70C0"/>
                </a:solidFill>
                <a:latin typeface="Boopee" panose="02000506020000020003" pitchFamily="2" charset="0"/>
              </a:rPr>
              <a:t>By </a:t>
            </a:r>
            <a:r>
              <a:rPr lang="en-US" sz="3600" b="1" dirty="0" err="1">
                <a:solidFill>
                  <a:srgbClr val="0070C0"/>
                </a:solidFill>
                <a:latin typeface="Boopee" panose="02000506020000020003" pitchFamily="2" charset="0"/>
              </a:rPr>
              <a:t>NaveeN</a:t>
            </a:r>
            <a:endParaRPr lang="en-US" sz="3600" dirty="0">
              <a:solidFill>
                <a:srgbClr val="0070C0"/>
              </a:solidFill>
              <a:latin typeface="Boopee" panose="02000506020000020003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D3CF0F-1B99-4929-A1F2-2F0C5D330350}"/>
              </a:ext>
            </a:extLst>
          </p:cNvPr>
          <p:cNvSpPr txBox="1">
            <a:spLocks/>
          </p:cNvSpPr>
          <p:nvPr/>
        </p:nvSpPr>
        <p:spPr>
          <a:xfrm>
            <a:off x="6901962" y="978878"/>
            <a:ext cx="1863969" cy="59091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  <a:latin typeface="Boopee" panose="02000506020000020003" pitchFamily="2" charset="0"/>
              </a:rPr>
              <a:t>Lena </a:t>
            </a:r>
            <a:r>
              <a:rPr lang="en-US" sz="3600" b="1" dirty="0" err="1">
                <a:solidFill>
                  <a:srgbClr val="0070C0"/>
                </a:solidFill>
                <a:latin typeface="Boopee" panose="02000506020000020003" pitchFamily="2" charset="0"/>
              </a:rPr>
              <a:t>NaveeN</a:t>
            </a:r>
            <a:endParaRPr lang="en-US" sz="3600" dirty="0">
              <a:solidFill>
                <a:srgbClr val="0070C0"/>
              </a:solidFill>
              <a:latin typeface="Boopee" panose="02000506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0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4A687-2D06-4E3B-9378-EBA847F9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9123" y="4507646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9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9B0248-7792-463C-9DD3-039FEE309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446" y="1889247"/>
            <a:ext cx="54102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8306B-581E-440B-BB7E-EEE07543E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A76219-6BD2-4810-AB1B-4E857348EBC6}"/>
              </a:ext>
            </a:extLst>
          </p:cNvPr>
          <p:cNvSpPr/>
          <p:nvPr/>
        </p:nvSpPr>
        <p:spPr>
          <a:xfrm>
            <a:off x="433755" y="2505670"/>
            <a:ext cx="44635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latin typeface="Calibri Light" panose="020F0302020204030204" pitchFamily="34" charset="0"/>
              </a:rPr>
              <a:t>A digital image is a matrix or two-dimensional array of numbers.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62626"/>
                </a:solidFill>
                <a:latin typeface="Calibri Light" panose="020F0302020204030204" pitchFamily="34" charset="0"/>
              </a:rPr>
              <a:t>Each cell in the matrix represents a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4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A11402-C83B-4BEF-903B-FF2D50A3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2" y="193430"/>
            <a:ext cx="5829300" cy="6761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7095D8-D04C-407A-80FF-D3ADA69A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45" y="96715"/>
            <a:ext cx="6060133" cy="667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81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31885"/>
            <a:ext cx="5811715" cy="657664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 do you convert images to numbers ? </a:t>
            </a:r>
            <a:r>
              <a:rPr lang="en-US" b="1" dirty="0"/>
              <a:t>Two words – pixel values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Every number represents the pixel intensity at that particular location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grayscale image where every pixel contains only one value i.e. the intensity of the black color at that location.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color images will have multiple values for a single pixel. These values represent the intensity of respective channels – Red, Green and Blue channels for RGB images</a:t>
            </a:r>
          </a:p>
        </p:txBody>
      </p:sp>
      <p:pic>
        <p:nvPicPr>
          <p:cNvPr id="4" name="Picture 3" descr="pixel values of image">
            <a:extLst>
              <a:ext uri="{FF2B5EF4-FFF2-40B4-BE49-F238E27FC236}">
                <a16:creationId xmlns:a16="http://schemas.microsoft.com/office/drawing/2014/main" id="{45CF58F2-042E-41DC-9890-6E4D442D45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885"/>
            <a:ext cx="5926015" cy="678766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3D940B-2C22-44ED-B040-51A1D14EC8AB}"/>
              </a:ext>
            </a:extLst>
          </p:cNvPr>
          <p:cNvSpPr/>
          <p:nvPr/>
        </p:nvSpPr>
        <p:spPr>
          <a:xfrm rot="18719104">
            <a:off x="-158774" y="1103936"/>
            <a:ext cx="2779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Two words – pixel values</a:t>
            </a:r>
            <a:endParaRPr lang="en-US" dirty="0"/>
          </a:p>
        </p:txBody>
      </p:sp>
      <p:pic>
        <p:nvPicPr>
          <p:cNvPr id="6" name="Picture 5" descr="https://s3-ap-south-1.amazonaws.com/av-blog-media/wp-content/uploads/2019/02/colorPixelExample.jpeg">
            <a:extLst>
              <a:ext uri="{FF2B5EF4-FFF2-40B4-BE49-F238E27FC236}">
                <a16:creationId xmlns:a16="http://schemas.microsoft.com/office/drawing/2014/main" id="{C01A76B5-9BE4-4AB2-862C-E76C49F4A1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23" y="4202723"/>
            <a:ext cx="4273061" cy="25233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3818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2000" cy="556723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Why use OpenCV for Computer Vision Tasks?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924403-0FE2-472A-8525-EDDF69C4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643" y="820492"/>
            <a:ext cx="8710714" cy="5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342AA-3FA7-493D-BEE2-E753E9C7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9" y="62280"/>
            <a:ext cx="5017843" cy="15730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640F87-4D31-4FA6-BDEE-B7AAB3B0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38" y="62280"/>
            <a:ext cx="6878882" cy="160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1CB57-C16C-4424-81EB-E531ADEF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9" y="1767255"/>
            <a:ext cx="7875344" cy="2593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F293E-11FB-4008-8A66-824F1523C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2016" y="1635369"/>
            <a:ext cx="3657600" cy="51603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8D1B0-9B08-43EF-BDDA-9CD3BE301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9" y="4457696"/>
            <a:ext cx="8051190" cy="23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B34E9C-6604-4336-BBDE-D4F478519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71501"/>
            <a:ext cx="5213838" cy="6286500"/>
          </a:xfrm>
          <a:prstGeom prst="rect">
            <a:avLst/>
          </a:prstGeom>
        </p:spPr>
      </p:pic>
      <p:pic>
        <p:nvPicPr>
          <p:cNvPr id="5" name="Picture 4" descr="https://s3-ap-south-1.amazonaws.com/av-blog-media/wp-content/uploads/2019/03/upload1.png-300x212.png">
            <a:extLst>
              <a:ext uri="{FF2B5EF4-FFF2-40B4-BE49-F238E27FC236}">
                <a16:creationId xmlns:a16="http://schemas.microsoft.com/office/drawing/2014/main" id="{2760D1E5-14F7-4ACF-B081-9CDFE9DA9AC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890" y="4396154"/>
            <a:ext cx="4476750" cy="228920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6ED86-EFC0-4147-8456-C53FBB9BA948}"/>
              </a:ext>
            </a:extLst>
          </p:cNvPr>
          <p:cNvSpPr/>
          <p:nvPr/>
        </p:nvSpPr>
        <p:spPr>
          <a:xfrm>
            <a:off x="5807320" y="70842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By default, the </a:t>
            </a:r>
            <a:r>
              <a:rPr lang="en-US" b="1" i="1" dirty="0" err="1">
                <a:solidFill>
                  <a:srgbClr val="595858"/>
                </a:solidFill>
                <a:latin typeface="roboto" panose="02000000000000000000" pitchFamily="2" charset="0"/>
              </a:rPr>
              <a:t>imread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  function reads images in the BGR (Blue-Green-Red) format.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We can read images in different formats using extra flags in the </a:t>
            </a:r>
            <a:r>
              <a:rPr lang="en-US" i="1" dirty="0" err="1">
                <a:solidFill>
                  <a:srgbClr val="595858"/>
                </a:solidFill>
                <a:latin typeface="roboto" panose="02000000000000000000" pitchFamily="2" charset="0"/>
              </a:rPr>
              <a:t>imread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cv2.IMREAD_COLOR: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Default flag for loading a color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cv2.IMREAD_GRAYSCALE: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Loads images in grayscale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cv2.IMREAD_UNCHANGED: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Loads images in their given format, including the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alpha channel. Alpha channel stores the transparency information – the higher the value of alpha channel, the more opaque is the pixel</a:t>
            </a:r>
            <a:endParaRPr lang="en-US" b="1" i="0" dirty="0">
              <a:solidFill>
                <a:srgbClr val="59585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D34354-6BD6-4568-817D-D52E145736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99" cy="599709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Reading, Writing and Displaying Images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120E3B-F311-4AD0-9AFC-1B09B506AEB3}"/>
              </a:ext>
            </a:extLst>
          </p:cNvPr>
          <p:cNvSpPr/>
          <p:nvPr/>
        </p:nvSpPr>
        <p:spPr>
          <a:xfrm>
            <a:off x="10005621" y="115188"/>
            <a:ext cx="1897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1-readWrite.ipynb</a:t>
            </a:r>
          </a:p>
        </p:txBody>
      </p:sp>
    </p:spTree>
    <p:extLst>
      <p:ext uri="{BB962C8B-B14F-4D97-AF65-F5344CB8AC3E}">
        <p14:creationId xmlns:p14="http://schemas.microsoft.com/office/powerpoint/2010/main" val="87569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C08F9-84E3-4C59-8952-8EAFBF9B8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2" y="79497"/>
            <a:ext cx="5886450" cy="3762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5DFAC5-A8BA-4E92-9FCB-E0D45A12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500" y="547687"/>
            <a:ext cx="54864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76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55014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Changing Color Spaces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545" y="729761"/>
            <a:ext cx="6236677" cy="3559419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A color space is a protocol for representing colors </a:t>
            </a:r>
            <a:r>
              <a:rPr lang="en-US" dirty="0"/>
              <a:t>in a way that makes them easily reproducible.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Most computer vision use cases process images in </a:t>
            </a:r>
            <a:r>
              <a:rPr lang="en-US" b="1" dirty="0"/>
              <a:t>RGB format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However, applications like video compression and device independent storage – these are heavily dependent on other color spaces, like the </a:t>
            </a:r>
            <a:r>
              <a:rPr lang="en-US" b="1" dirty="0"/>
              <a:t>Hue-Saturation-Value or HSV color space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The intensity information and color information are mixed in RGB color space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but in HSV color space the color information and intensity information are separated from each other</a:t>
            </a:r>
            <a:r>
              <a:rPr lang="en-US" dirty="0"/>
              <a:t>. This makes HSV color space </a:t>
            </a:r>
            <a:r>
              <a:rPr lang="en-US" b="1" dirty="0"/>
              <a:t>more robust to lighting changes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13607-D4CC-4673-95DE-EAAD5597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8" y="555014"/>
            <a:ext cx="5107598" cy="6215063"/>
          </a:xfrm>
          <a:prstGeom prst="rect">
            <a:avLst/>
          </a:prstGeom>
        </p:spPr>
      </p:pic>
      <p:pic>
        <p:nvPicPr>
          <p:cNvPr id="5" name="Picture 4" descr="https://s3-ap-south-1.amazonaws.com/av-blog-media/wp-content/uploads/2019/02/rgbexample.png">
            <a:extLst>
              <a:ext uri="{FF2B5EF4-FFF2-40B4-BE49-F238E27FC236}">
                <a16:creationId xmlns:a16="http://schemas.microsoft.com/office/drawing/2014/main" id="{EF3FABD3-9F1F-42E6-9201-AA293C9BED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97" y="4358052"/>
            <a:ext cx="6105525" cy="23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536553-8341-45E3-95AB-780A54096C01}"/>
              </a:ext>
            </a:extLst>
          </p:cNvPr>
          <p:cNvSpPr/>
          <p:nvPr/>
        </p:nvSpPr>
        <p:spPr>
          <a:xfrm>
            <a:off x="9228881" y="92841"/>
            <a:ext cx="2963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3-ChangingColorSpaces.ipynb</a:t>
            </a:r>
          </a:p>
        </p:txBody>
      </p:sp>
    </p:spTree>
    <p:extLst>
      <p:ext uri="{BB962C8B-B14F-4D97-AF65-F5344CB8AC3E}">
        <p14:creationId xmlns:p14="http://schemas.microsoft.com/office/powerpoint/2010/main" val="140212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92410-C524-47F1-9AED-D611E8D03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EC4EB-17A7-44A4-8692-ADEEBBE9C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5856" y="98304"/>
            <a:ext cx="2064327" cy="134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3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36331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Resizing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612410"/>
            <a:ext cx="5949462" cy="3053982"/>
          </a:xfrm>
        </p:spPr>
        <p:txBody>
          <a:bodyPr>
            <a:normAutofit fontScale="925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Machine learning models work with a fixed sized input</a:t>
            </a:r>
            <a:r>
              <a:rPr lang="en-US" dirty="0"/>
              <a:t>. The </a:t>
            </a:r>
            <a:r>
              <a:rPr lang="en-US" b="1" dirty="0"/>
              <a:t>same idea applies to computer vision models</a:t>
            </a:r>
            <a:r>
              <a:rPr lang="en-US" dirty="0"/>
              <a:t> as well. The images we use for training our model must be of the </a:t>
            </a:r>
            <a:r>
              <a:rPr lang="en-US" b="1" dirty="0"/>
              <a:t>same size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Images can be </a:t>
            </a:r>
            <a:r>
              <a:rPr lang="en-US" b="1" dirty="0"/>
              <a:t>easily scaled up and down </a:t>
            </a:r>
            <a:r>
              <a:rPr lang="en-US" dirty="0"/>
              <a:t>using OpenCV. This operation is </a:t>
            </a:r>
            <a:r>
              <a:rPr lang="en-US" b="1" dirty="0"/>
              <a:t>useful for training deep learning models when we need to convert images to the model’s input shape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09CBD-344A-4D9F-A577-E70965092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" y="612408"/>
            <a:ext cx="5949462" cy="6245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37CBE5-FCE1-4D0D-BD9D-1E1CAB4A3CC4}"/>
              </a:ext>
            </a:extLst>
          </p:cNvPr>
          <p:cNvSpPr/>
          <p:nvPr/>
        </p:nvSpPr>
        <p:spPr>
          <a:xfrm>
            <a:off x="6207369" y="36663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Different interpolation and </a:t>
            </a:r>
            <a:r>
              <a:rPr lang="en-US" b="1" dirty="0" err="1">
                <a:solidFill>
                  <a:srgbClr val="595858"/>
                </a:solidFill>
                <a:latin typeface="roboto" panose="02000000000000000000" pitchFamily="2" charset="0"/>
              </a:rPr>
              <a:t>downsampling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 methods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are supported by OpenCV, which can be used by the following parameters: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0D2DE-5493-4B8A-975E-A85DAF07295E}"/>
              </a:ext>
            </a:extLst>
          </p:cNvPr>
          <p:cNvSpPr/>
          <p:nvPr/>
        </p:nvSpPr>
        <p:spPr>
          <a:xfrm>
            <a:off x="6535615" y="466574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INTER_NEAREST: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Nearest neighbor interpolation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INTER_LINEAR: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Bilinear interpolation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INTER_AREA: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Resampling using pixel area relation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INTER_CUBIC: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Bicubic interpolation over 4×4 pixel neighborhood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rgbClr val="333333"/>
                </a:solidFill>
                <a:latin typeface="roboto" panose="02000000000000000000" pitchFamily="2" charset="0"/>
              </a:rPr>
              <a:t>INTER_LANCZOS4: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</a:t>
            </a:r>
            <a:r>
              <a:rPr lang="en-US" u="sng" dirty="0" err="1">
                <a:solidFill>
                  <a:srgbClr val="595858"/>
                </a:solidFill>
                <a:latin typeface="roboto" panose="02000000000000000000" pitchFamily="2" charset="0"/>
                <a:hlinkClick r:id="rId3"/>
              </a:rPr>
              <a:t>Lanczos</a:t>
            </a:r>
            <a:r>
              <a:rPr lang="en-US" u="sng" dirty="0">
                <a:solidFill>
                  <a:srgbClr val="595858"/>
                </a:solidFill>
                <a:latin typeface="roboto" panose="02000000000000000000" pitchFamily="2" charset="0"/>
                <a:hlinkClick r:id="rId3"/>
              </a:rPr>
              <a:t> interpolation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 over 8×8 neighborhood</a:t>
            </a:r>
            <a:endParaRPr lang="en-US" b="0" i="0" dirty="0">
              <a:solidFill>
                <a:srgbClr val="59585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7DAE6-6792-4361-9859-203A0D6FC8DF}"/>
              </a:ext>
            </a:extLst>
          </p:cNvPr>
          <p:cNvSpPr/>
          <p:nvPr/>
        </p:nvSpPr>
        <p:spPr>
          <a:xfrm>
            <a:off x="9821543" y="55502"/>
            <a:ext cx="2370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4-ResizingImages.ipynb</a:t>
            </a:r>
          </a:p>
        </p:txBody>
      </p:sp>
    </p:spTree>
    <p:extLst>
      <p:ext uri="{BB962C8B-B14F-4D97-AF65-F5344CB8AC3E}">
        <p14:creationId xmlns:p14="http://schemas.microsoft.com/office/powerpoint/2010/main" val="3984294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s3-ap-south-1.amazonaws.com/av-blog-media/wp-content/uploads/2019/02/resizing1.jpg">
            <a:extLst>
              <a:ext uri="{FF2B5EF4-FFF2-40B4-BE49-F238E27FC236}">
                <a16:creationId xmlns:a16="http://schemas.microsoft.com/office/drawing/2014/main" id="{3DB808DE-B3CC-4990-B4BF-E0383CADFBC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5" y="674077"/>
            <a:ext cx="114300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26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33579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Image Rotation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184" y="533579"/>
            <a:ext cx="6359769" cy="398572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“You need a large amount of data to train a deep learning model”, It’s partially true – </a:t>
            </a:r>
            <a:r>
              <a:rPr lang="en-US" b="1" dirty="0"/>
              <a:t>most deep learning algorithms are heavily dependent on the quality and quantity of the data</a:t>
            </a:r>
            <a:r>
              <a:rPr lang="en-US" dirty="0"/>
              <a:t>. </a:t>
            </a:r>
          </a:p>
          <a:p>
            <a:pPr algn="l"/>
            <a:r>
              <a:rPr lang="en-US" dirty="0"/>
              <a:t>Not all of us can afford to manually collect and label images.</a:t>
            </a:r>
          </a:p>
          <a:p>
            <a:pPr algn="l"/>
            <a:r>
              <a:rPr lang="en-US" dirty="0"/>
              <a:t>Ex: building an </a:t>
            </a:r>
            <a:r>
              <a:rPr lang="en-US" b="1" dirty="0"/>
              <a:t>image classification model </a:t>
            </a:r>
            <a:r>
              <a:rPr lang="en-US" dirty="0"/>
              <a:t>for identifying the animal present in an image. So, </a:t>
            </a:r>
            <a:r>
              <a:rPr lang="en-US" b="1" dirty="0"/>
              <a:t>both the images shown below should be classified as ‘dog’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But the model might find it </a:t>
            </a:r>
            <a:r>
              <a:rPr lang="en-US" b="1" dirty="0"/>
              <a:t>difficult to classify the second image as a Dog</a:t>
            </a:r>
            <a:r>
              <a:rPr lang="en-US" dirty="0"/>
              <a:t> if it was not trained on such images. So what should we do?</a:t>
            </a:r>
          </a:p>
        </p:txBody>
      </p:sp>
      <p:pic>
        <p:nvPicPr>
          <p:cNvPr id="5" name="Picture 4" descr="https://s3-ap-south-1.amazonaws.com/av-blog-media/wp-content/uploads/2019/03/Labrador_Retriever_portrait-300x199.jpg">
            <a:extLst>
              <a:ext uri="{FF2B5EF4-FFF2-40B4-BE49-F238E27FC236}">
                <a16:creationId xmlns:a16="http://schemas.microsoft.com/office/drawing/2014/main" id="{8F838250-D783-4F1B-9813-636CBF1DBB0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4629177"/>
            <a:ext cx="2875084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https://s3-ap-south-1.amazonaws.com/av-blog-media/wp-content/uploads/2019/03/Labrador_Retriever_portrait_1-300x199.jpg">
            <a:extLst>
              <a:ext uri="{FF2B5EF4-FFF2-40B4-BE49-F238E27FC236}">
                <a16:creationId xmlns:a16="http://schemas.microsoft.com/office/drawing/2014/main" id="{EA7FC333-DF2D-45E6-8A47-6E4E4A7B24E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099" y="4629177"/>
            <a:ext cx="2875084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928611-E438-41FB-9369-A271C0E83C42}"/>
              </a:ext>
            </a:extLst>
          </p:cNvPr>
          <p:cNvSpPr/>
          <p:nvPr/>
        </p:nvSpPr>
        <p:spPr>
          <a:xfrm>
            <a:off x="6230818" y="211021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Let me introduce you to the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technique of data augmentation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 This method allows us to generate more samples for training our deep learning model.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augmentation uses the available data samples to produce the new ones, by applying </a:t>
            </a:r>
            <a:r>
              <a:rPr lang="en-US" b="1" dirty="0"/>
              <a:t>image operations like rotation, scaling, translation,</a:t>
            </a:r>
            <a:r>
              <a:rPr lang="en-US" dirty="0"/>
              <a:t> etc. This makes our model robust to changes in input and leads to better generalization.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Rotation is one of the most used and easy to implement data augmentation techniques</a:t>
            </a:r>
            <a:r>
              <a:rPr lang="en-US" dirty="0"/>
              <a:t>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the name suggests, </a:t>
            </a:r>
            <a:r>
              <a:rPr lang="en-US" b="1" dirty="0"/>
              <a:t>it involves rotating the image at an arbitrary angle</a:t>
            </a:r>
            <a:r>
              <a:rPr lang="en-US" dirty="0"/>
              <a:t> and providing it the same label as the original image.</a:t>
            </a: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E52B5F-BCD4-4816-9D29-8798B66CE880}"/>
              </a:ext>
            </a:extLst>
          </p:cNvPr>
          <p:cNvSpPr/>
          <p:nvPr/>
        </p:nvSpPr>
        <p:spPr>
          <a:xfrm>
            <a:off x="9867261" y="82123"/>
            <a:ext cx="232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5-ImageRotation.ipynb</a:t>
            </a:r>
          </a:p>
        </p:txBody>
      </p:sp>
    </p:spTree>
    <p:extLst>
      <p:ext uri="{BB962C8B-B14F-4D97-AF65-F5344CB8AC3E}">
        <p14:creationId xmlns:p14="http://schemas.microsoft.com/office/powerpoint/2010/main" val="351251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s3-ap-south-1.amazonaws.com/av-blog-media/wp-content/uploads/2019/02/rotation.jpg">
            <a:extLst>
              <a:ext uri="{FF2B5EF4-FFF2-40B4-BE49-F238E27FC236}">
                <a16:creationId xmlns:a16="http://schemas.microsoft.com/office/drawing/2014/main" id="{162F2D92-F1B0-41B9-AEA2-97D7B681EF0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416" y="1714500"/>
            <a:ext cx="6482861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86D9FD-F911-47C0-9DB5-24F14D4D8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1152"/>
            <a:ext cx="4972050" cy="63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20578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600" b="1" dirty="0"/>
              <a:t>Image Translation</a:t>
            </a:r>
          </a:p>
        </p:txBody>
      </p:sp>
      <p:pic>
        <p:nvPicPr>
          <p:cNvPr id="4" name="Picture 3" descr="https://s3-ap-south-1.amazonaws.com/av-blog-media/wp-content/uploads/2019/03/shoe-1-300x225.png">
            <a:extLst>
              <a:ext uri="{FF2B5EF4-FFF2-40B4-BE49-F238E27FC236}">
                <a16:creationId xmlns:a16="http://schemas.microsoft.com/office/drawing/2014/main" id="{547BB544-FBCB-42F8-9BFA-EF868433ED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40" y="953338"/>
            <a:ext cx="256222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s3-ap-south-1.amazonaws.com/av-blog-media/wp-content/uploads/2019/03/shoe-300x199.jpg">
            <a:extLst>
              <a:ext uri="{FF2B5EF4-FFF2-40B4-BE49-F238E27FC236}">
                <a16:creationId xmlns:a16="http://schemas.microsoft.com/office/drawing/2014/main" id="{01E2E036-FF47-49B2-A423-4882E56452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87" y="3105046"/>
            <a:ext cx="3403730" cy="27154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126" y="1403289"/>
            <a:ext cx="6142122" cy="4051422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Image translation is a </a:t>
            </a:r>
            <a:r>
              <a:rPr lang="en-US" b="1" dirty="0"/>
              <a:t>geometric transformation </a:t>
            </a:r>
            <a:r>
              <a:rPr lang="en-US" dirty="0"/>
              <a:t>that maps the position of every object in the image to a new location in the final output image.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After the translation operation, an object present at location (</a:t>
            </a:r>
            <a:r>
              <a:rPr lang="en-US" dirty="0" err="1"/>
              <a:t>x,y</a:t>
            </a:r>
            <a:r>
              <a:rPr lang="en-US" dirty="0"/>
              <a:t>) in the input image is shifted to a new position (X,Y):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X = x + </a:t>
            </a:r>
            <a:r>
              <a:rPr lang="es-ES" dirty="0" err="1"/>
              <a:t>dx</a:t>
            </a:r>
            <a:r>
              <a:rPr lang="es-ES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/>
              <a:t>Y = y + </a:t>
            </a:r>
            <a:r>
              <a:rPr lang="es-ES" dirty="0" err="1"/>
              <a:t>dy</a:t>
            </a:r>
            <a:endParaRPr lang="es-E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Image translation can be used to </a:t>
            </a:r>
            <a:r>
              <a:rPr lang="en-US" b="1" dirty="0"/>
              <a:t>add shift invariance to the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</a:t>
            </a:r>
            <a:r>
              <a:rPr lang="en-US" b="1" dirty="0"/>
              <a:t>augmentation technique</a:t>
            </a:r>
            <a:r>
              <a:rPr lang="en-US" dirty="0"/>
              <a:t> can also help the model </a:t>
            </a:r>
            <a:r>
              <a:rPr lang="en-US" b="1" dirty="0"/>
              <a:t>correctly classify images with partially visible objects</a:t>
            </a:r>
            <a:r>
              <a:rPr lang="en-US" dirty="0"/>
              <a:t>. </a:t>
            </a:r>
            <a:endParaRPr lang="es-ES" dirty="0"/>
          </a:p>
          <a:p>
            <a:pPr algn="l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4CEC5-9347-4986-A9B6-340AA048B622}"/>
              </a:ext>
            </a:extLst>
          </p:cNvPr>
          <p:cNvSpPr/>
          <p:nvPr/>
        </p:nvSpPr>
        <p:spPr>
          <a:xfrm>
            <a:off x="9635082" y="75623"/>
            <a:ext cx="255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6-ImageTranslation.ipynb</a:t>
            </a:r>
          </a:p>
        </p:txBody>
      </p:sp>
    </p:spTree>
    <p:extLst>
      <p:ext uri="{BB962C8B-B14F-4D97-AF65-F5344CB8AC3E}">
        <p14:creationId xmlns:p14="http://schemas.microsoft.com/office/powerpoint/2010/main" val="191516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0118A6-0A78-4949-9EEF-27668DA63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5994"/>
            <a:ext cx="7137918" cy="6792006"/>
          </a:xfrm>
          <a:prstGeom prst="rect">
            <a:avLst/>
          </a:prstGeom>
        </p:spPr>
      </p:pic>
      <p:pic>
        <p:nvPicPr>
          <p:cNvPr id="5" name="Picture 4" descr="https://s3-ap-south-1.amazonaws.com/av-blog-media/wp-content/uploads/2019/02/translation.jpg">
            <a:extLst>
              <a:ext uri="{FF2B5EF4-FFF2-40B4-BE49-F238E27FC236}">
                <a16:creationId xmlns:a16="http://schemas.microsoft.com/office/drawing/2014/main" id="{3CCEBD97-9EFB-4C4E-8FF2-A04BFD9354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74" y="668791"/>
            <a:ext cx="6076950" cy="3038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7814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589085"/>
          </a:xfr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dirty="0"/>
              <a:t>Simple Image Thresholding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800" y="1087437"/>
            <a:ext cx="7772399" cy="2719631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Thresholding is an </a:t>
            </a:r>
            <a:r>
              <a:rPr lang="en-US" b="1" dirty="0"/>
              <a:t>image segmentation method</a:t>
            </a:r>
            <a:r>
              <a:rPr lang="en-US" dirty="0"/>
              <a:t>, </a:t>
            </a:r>
            <a:r>
              <a:rPr lang="en-US" b="1" dirty="0"/>
              <a:t>compares pixel values with a threshold value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if Image(</a:t>
            </a:r>
            <a:r>
              <a:rPr lang="en-US" dirty="0" err="1"/>
              <a:t>x,y</a:t>
            </a:r>
            <a:r>
              <a:rPr lang="en-US" dirty="0"/>
              <a:t>) &gt; threshold</a:t>
            </a:r>
          </a:p>
          <a:p>
            <a:pPr algn="l"/>
            <a:r>
              <a:rPr lang="en-US" dirty="0"/>
              <a:t>            Image(</a:t>
            </a:r>
            <a:r>
              <a:rPr lang="en-US" dirty="0" err="1"/>
              <a:t>x,y</a:t>
            </a:r>
            <a:r>
              <a:rPr lang="en-US" dirty="0"/>
              <a:t>) = 1 </a:t>
            </a:r>
          </a:p>
          <a:p>
            <a:pPr algn="l"/>
            <a:r>
              <a:rPr lang="en-US" dirty="0"/>
              <a:t>       </a:t>
            </a:r>
            <a:r>
              <a:rPr lang="en-US" dirty="0" err="1"/>
              <a:t>Otherswise</a:t>
            </a:r>
            <a:endParaRPr lang="en-US" dirty="0"/>
          </a:p>
          <a:p>
            <a:pPr algn="l"/>
            <a:r>
              <a:rPr lang="en-US" dirty="0"/>
              <a:t>            Image(</a:t>
            </a:r>
            <a:r>
              <a:rPr lang="en-US" dirty="0" err="1"/>
              <a:t>x,y</a:t>
            </a:r>
            <a:r>
              <a:rPr lang="en-US" dirty="0"/>
              <a:t>) = 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i="1" dirty="0"/>
              <a:t>Thresholding can only be applied to grayscale images.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957E76-83DE-453C-A85C-5A048EFD8422}"/>
              </a:ext>
            </a:extLst>
          </p:cNvPr>
          <p:cNvSpPr/>
          <p:nvPr/>
        </p:nvSpPr>
        <p:spPr>
          <a:xfrm>
            <a:off x="3921369" y="4756529"/>
            <a:ext cx="7974624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Image segmentation is the task of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classifying every pixel in the image to some class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For example, classifying every pixel as foreground or background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Image segmentation is important for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extracting the relevant parts from an image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3E3C2A-84B7-40DF-93BE-5D674E8F98AB}"/>
              </a:ext>
            </a:extLst>
          </p:cNvPr>
          <p:cNvSpPr/>
          <p:nvPr/>
        </p:nvSpPr>
        <p:spPr>
          <a:xfrm>
            <a:off x="8882199" y="94015"/>
            <a:ext cx="3378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7-SimpleImageThresholding.ipynb</a:t>
            </a:r>
          </a:p>
        </p:txBody>
      </p:sp>
    </p:spTree>
    <p:extLst>
      <p:ext uri="{BB962C8B-B14F-4D97-AF65-F5344CB8AC3E}">
        <p14:creationId xmlns:p14="http://schemas.microsoft.com/office/powerpoint/2010/main" val="3467051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2FAC1B-A86C-46B6-8C9F-3F9E93442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73"/>
            <a:ext cx="9152792" cy="6796454"/>
          </a:xfrm>
          <a:prstGeom prst="rect">
            <a:avLst/>
          </a:prstGeom>
        </p:spPr>
      </p:pic>
      <p:pic>
        <p:nvPicPr>
          <p:cNvPr id="5" name="Picture 4" descr="https://s3-ap-south-1.amazonaws.com/av-blog-media/wp-content/uploads/2019/02/thresholding.jpg">
            <a:extLst>
              <a:ext uri="{FF2B5EF4-FFF2-40B4-BE49-F238E27FC236}">
                <a16:creationId xmlns:a16="http://schemas.microsoft.com/office/drawing/2014/main" id="{23FE7786-064B-4632-BD08-585C1787749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36" y="127487"/>
            <a:ext cx="5129579" cy="3996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07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4869" y="964345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Different threshold values are used for different parts of the image.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This function gives </a:t>
            </a:r>
            <a:r>
              <a:rPr lang="en-US" b="1" dirty="0"/>
              <a:t>better results for images with varying lighting conditions</a:t>
            </a:r>
            <a:r>
              <a:rPr lang="en-US" dirty="0"/>
              <a:t> – hence the term “adaptive”.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/>
              <a:t>“Otsu’s</a:t>
            </a:r>
            <a:r>
              <a:rPr lang="en-US" b="1" u="sng" dirty="0"/>
              <a:t> </a:t>
            </a:r>
            <a:r>
              <a:rPr lang="en-US" b="1" dirty="0"/>
              <a:t>binarization</a:t>
            </a:r>
            <a:r>
              <a:rPr lang="en-US" b="1" u="sng" dirty="0"/>
              <a:t> </a:t>
            </a:r>
            <a:r>
              <a:rPr lang="en-US" b="1" dirty="0"/>
              <a:t>method” finds an optimal threshold value for the whole image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works well for </a:t>
            </a:r>
            <a:r>
              <a:rPr lang="en-US" b="1" dirty="0"/>
              <a:t>bi-modal images </a:t>
            </a:r>
            <a:r>
              <a:rPr lang="en-US" dirty="0"/>
              <a:t>(images with 2 peaks in their histogram)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6351B07-15DB-4F64-AEB2-27B20A8D8C3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Adaptive Thresholding</a:t>
            </a:r>
          </a:p>
        </p:txBody>
      </p:sp>
      <p:pic>
        <p:nvPicPr>
          <p:cNvPr id="5" name="Picture 4" descr="https://s3-ap-south-1.amazonaws.com/av-blog-media/wp-content/uploads/2019/02/adaptive_thresholding.jpg">
            <a:extLst>
              <a:ext uri="{FF2B5EF4-FFF2-40B4-BE49-F238E27FC236}">
                <a16:creationId xmlns:a16="http://schemas.microsoft.com/office/drawing/2014/main" id="{6906BD34-ADC2-4080-B159-DB8341E9F16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622" y="2725587"/>
            <a:ext cx="5758962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2A098E-B099-45FA-AB08-A8EE8AAA091E}"/>
              </a:ext>
            </a:extLst>
          </p:cNvPr>
          <p:cNvSpPr/>
          <p:nvPr/>
        </p:nvSpPr>
        <p:spPr>
          <a:xfrm>
            <a:off x="3470659" y="6374367"/>
            <a:ext cx="447269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Coins on desk, is an good example right ?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E9EDC9-8F5C-45B1-A019-6E0D353353A7}"/>
              </a:ext>
            </a:extLst>
          </p:cNvPr>
          <p:cNvSpPr/>
          <p:nvPr/>
        </p:nvSpPr>
        <p:spPr>
          <a:xfrm>
            <a:off x="9298222" y="87827"/>
            <a:ext cx="3003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8-AdaptiveThresholding.ipynb</a:t>
            </a:r>
          </a:p>
        </p:txBody>
      </p:sp>
    </p:spTree>
    <p:extLst>
      <p:ext uri="{BB962C8B-B14F-4D97-AF65-F5344CB8AC3E}">
        <p14:creationId xmlns:p14="http://schemas.microsoft.com/office/powerpoint/2010/main" val="3417064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8D12F8-BB10-44F3-93D0-4E6D9310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22" y="0"/>
            <a:ext cx="8924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6523"/>
            <a:ext cx="9144000" cy="1055077"/>
          </a:xfrm>
        </p:spPr>
        <p:txBody>
          <a:bodyPr>
            <a:noAutofit/>
          </a:bodyPr>
          <a:lstStyle/>
          <a:p>
            <a:pPr algn="l"/>
            <a:r>
              <a:rPr lang="en-US" sz="3600" b="1" dirty="0"/>
              <a:t>Computer vision is among the hottest fields in any industry right now.</a:t>
            </a:r>
            <a:endParaRPr lang="en-US" sz="3600" dirty="0"/>
          </a:p>
          <a:p>
            <a:pPr marL="171450" indent="-171450" algn="l">
              <a:buFontTx/>
              <a:buChar char="-"/>
            </a:pPr>
            <a:endParaRPr lang="en-US" sz="36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5840DAE-04DB-4EC3-9E3A-40C5BF393C9D}"/>
              </a:ext>
            </a:extLst>
          </p:cNvPr>
          <p:cNvSpPr txBox="1">
            <a:spLocks/>
          </p:cNvSpPr>
          <p:nvPr/>
        </p:nvSpPr>
        <p:spPr>
          <a:xfrm>
            <a:off x="536332" y="2441453"/>
            <a:ext cx="4944208" cy="15414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OpenCV comes with a caveat,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can be a daunting space for newcomers.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can be a little tough to navigate for newcomers.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9EAAEC3-E096-4441-AB93-40E96E630B3A}"/>
              </a:ext>
            </a:extLst>
          </p:cNvPr>
          <p:cNvSpPr txBox="1">
            <a:spLocks/>
          </p:cNvSpPr>
          <p:nvPr/>
        </p:nvSpPr>
        <p:spPr>
          <a:xfrm>
            <a:off x="5882054" y="3903785"/>
            <a:ext cx="5773614" cy="1881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There are a plethora of functions available inside OpenCV, but it can become daunting to,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Understand the wide variety of functions available.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Gauge which function to use for your particular problem.</a:t>
            </a:r>
          </a:p>
        </p:txBody>
      </p:sp>
    </p:spTree>
    <p:extLst>
      <p:ext uri="{BB962C8B-B14F-4D97-AF65-F5344CB8AC3E}">
        <p14:creationId xmlns:p14="http://schemas.microsoft.com/office/powerpoint/2010/main" val="3247355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77" y="747790"/>
            <a:ext cx="9144000" cy="96117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watershed algorithm is a </a:t>
            </a:r>
            <a:r>
              <a:rPr lang="en-US" b="1" dirty="0"/>
              <a:t>classic image segmentation algorithm</a:t>
            </a:r>
            <a:r>
              <a:rPr lang="en-U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It considers the pixel values in an image </a:t>
            </a:r>
            <a:r>
              <a:rPr lang="en-US" b="1" dirty="0"/>
              <a:t>as topography</a:t>
            </a:r>
            <a:r>
              <a:rPr lang="en-US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9BE8E8-A8F3-4DBA-9909-75CAF2F905F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Image Segmentation (Watershed Algorithm)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389BF-E260-4A81-BADF-2C06E31102E2}"/>
              </a:ext>
            </a:extLst>
          </p:cNvPr>
          <p:cNvSpPr/>
          <p:nvPr/>
        </p:nvSpPr>
        <p:spPr>
          <a:xfrm>
            <a:off x="1688123" y="1830493"/>
            <a:ext cx="6532684" cy="120032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For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finding the object boundaries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, it takes initial markers as input.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algorithm then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starts flooding the basin from the markers till the markers meet at the object boundaries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AA1FE-1B92-4736-85A8-28BAE8CFEFF5}"/>
              </a:ext>
            </a:extLst>
          </p:cNvPr>
          <p:cNvSpPr/>
          <p:nvPr/>
        </p:nvSpPr>
        <p:spPr>
          <a:xfrm>
            <a:off x="111370" y="3739748"/>
            <a:ext cx="60960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Let’s say we have a topography with multiple basins. Now, if we fill different basins with water of different color, then the intersection of different colors will give us the object boundaries.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970E87-3936-4F43-81DE-BDED6FE2C15A}"/>
              </a:ext>
            </a:extLst>
          </p:cNvPr>
          <p:cNvSpPr/>
          <p:nvPr/>
        </p:nvSpPr>
        <p:spPr>
          <a:xfrm>
            <a:off x="4750777" y="6312406"/>
            <a:ext cx="5887915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This is the intuition behind the watershed algorithm.</a:t>
            </a:r>
            <a:endParaRPr lang="en-US" b="1" dirty="0"/>
          </a:p>
        </p:txBody>
      </p:sp>
      <p:pic>
        <p:nvPicPr>
          <p:cNvPr id="8" name="Picture 7" descr="watershed algorithm">
            <a:extLst>
              <a:ext uri="{FF2B5EF4-FFF2-40B4-BE49-F238E27FC236}">
                <a16:creationId xmlns:a16="http://schemas.microsoft.com/office/drawing/2014/main" id="{41C3578C-4FBB-498F-B4A3-3CAA84CA2D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384" y="3192686"/>
            <a:ext cx="5046785" cy="29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DD2E84F-0914-416F-826F-3E90A80447F5}"/>
              </a:ext>
            </a:extLst>
          </p:cNvPr>
          <p:cNvSpPr/>
          <p:nvPr/>
        </p:nvSpPr>
        <p:spPr>
          <a:xfrm>
            <a:off x="9462859" y="483772"/>
            <a:ext cx="2832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9-ImageSegmentation.ipynb</a:t>
            </a:r>
          </a:p>
        </p:txBody>
      </p:sp>
    </p:spTree>
    <p:extLst>
      <p:ext uri="{BB962C8B-B14F-4D97-AF65-F5344CB8AC3E}">
        <p14:creationId xmlns:p14="http://schemas.microsoft.com/office/powerpoint/2010/main" val="2565232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DC5551-9B00-4917-AA9A-BE78DAD29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69" y="130053"/>
            <a:ext cx="6921378" cy="61212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23E64-E5A9-4F16-BCFA-0CE02532D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661" y="3030048"/>
            <a:ext cx="43434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80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s3-ap-south-1.amazonaws.com/av-blog-media/wp-content/uploads/2019/02/watershed.jpg">
            <a:extLst>
              <a:ext uri="{FF2B5EF4-FFF2-40B4-BE49-F238E27FC236}">
                <a16:creationId xmlns:a16="http://schemas.microsoft.com/office/drawing/2014/main" id="{05710FD3-0098-48A3-A4E3-03F27566E0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22" y="725366"/>
            <a:ext cx="8241323" cy="5055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6882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4C6DA1-B95A-482D-AEDE-B8731B0641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Bitwise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7F2BE-5680-4161-BC47-1326232F1878}"/>
              </a:ext>
            </a:extLst>
          </p:cNvPr>
          <p:cNvSpPr/>
          <p:nvPr/>
        </p:nvSpPr>
        <p:spPr>
          <a:xfrm>
            <a:off x="243254" y="791197"/>
            <a:ext cx="117670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Bitwise</a:t>
            </a:r>
            <a:r>
              <a:rPr lang="en-US" u="sng" dirty="0">
                <a:solidFill>
                  <a:srgbClr val="595858"/>
                </a:solidFill>
                <a:latin typeface="roboto" panose="02000000000000000000" pitchFamily="2" charset="0"/>
              </a:rPr>
              <a:t> 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operations include AND, OR, NOT and XOR. You might remember them from your programming class!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In computer vision, these operations are very useful when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we have a mask image and want to apply that mask over another image to extract the region of interest.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C2CF35-8835-4F43-8FCC-6087E063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43" y="1991526"/>
            <a:ext cx="7818926" cy="46114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33D3EB-9A23-4322-9097-6054E16CB3D2}"/>
              </a:ext>
            </a:extLst>
          </p:cNvPr>
          <p:cNvSpPr/>
          <p:nvPr/>
        </p:nvSpPr>
        <p:spPr>
          <a:xfrm>
            <a:off x="9599393" y="109876"/>
            <a:ext cx="268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10-BitwiseOperators.ipynb</a:t>
            </a:r>
          </a:p>
        </p:txBody>
      </p:sp>
    </p:spTree>
    <p:extLst>
      <p:ext uri="{BB962C8B-B14F-4D97-AF65-F5344CB8AC3E}">
        <p14:creationId xmlns:p14="http://schemas.microsoft.com/office/powerpoint/2010/main" val="47635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s3-ap-south-1.amazonaws.com/av-blog-media/wp-content/uploads/2019/02/bitwise_operation.jpg">
            <a:extLst>
              <a:ext uri="{FF2B5EF4-FFF2-40B4-BE49-F238E27FC236}">
                <a16:creationId xmlns:a16="http://schemas.microsoft.com/office/drawing/2014/main" id="{53EA2CA4-A706-4C84-9EB6-515C53C8A84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2" y="307731"/>
            <a:ext cx="6858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9BD7EC-4D15-4EE9-A2A3-0FC442BE6B0C}"/>
              </a:ext>
            </a:extLst>
          </p:cNvPr>
          <p:cNvSpPr/>
          <p:nvPr/>
        </p:nvSpPr>
        <p:spPr>
          <a:xfrm>
            <a:off x="2031023" y="3897059"/>
            <a:ext cx="9311054" cy="14773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In the above figure, we can see an input image and its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segmentation mask calculated using the Watershed algorithm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 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Further, we have applied the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bitwise ‘AND’ operation to remove the background from the image and extract relevant portions from the image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CD4496-491A-4BDC-BD21-808C837EC91E}"/>
              </a:ext>
            </a:extLst>
          </p:cNvPr>
          <p:cNvSpPr/>
          <p:nvPr/>
        </p:nvSpPr>
        <p:spPr>
          <a:xfrm>
            <a:off x="9461458" y="6154587"/>
            <a:ext cx="250100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Pretty awesome stuff!.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30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7E6B87-2C0A-41C0-A9CC-00CDF4B495C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Edge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B681E3-B413-485B-8E74-D9DC45A1DA42}"/>
              </a:ext>
            </a:extLst>
          </p:cNvPr>
          <p:cNvSpPr/>
          <p:nvPr/>
        </p:nvSpPr>
        <p:spPr>
          <a:xfrm>
            <a:off x="84992" y="714327"/>
            <a:ext cx="53046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Edges are the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points in an image where the image brightness changes sharply or has discontinuities.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FEA527-9A42-439D-9DA4-3FEB9A5E9D22}"/>
              </a:ext>
            </a:extLst>
          </p:cNvPr>
          <p:cNvSpPr/>
          <p:nvPr/>
        </p:nvSpPr>
        <p:spPr>
          <a:xfrm>
            <a:off x="6913684" y="852744"/>
            <a:ext cx="4788877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Such discontinuities generally correspond to: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Discontinuities in depth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Discontinuities in surface orientation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Changes in material properties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Variations in scene illumination</a:t>
            </a:r>
            <a:endParaRPr lang="en-US" b="0" i="0" dirty="0">
              <a:solidFill>
                <a:srgbClr val="595858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268ACEF-54D1-4887-8034-53434BE52208}"/>
              </a:ext>
            </a:extLst>
          </p:cNvPr>
          <p:cNvSpPr/>
          <p:nvPr/>
        </p:nvSpPr>
        <p:spPr>
          <a:xfrm>
            <a:off x="5445368" y="852744"/>
            <a:ext cx="1412632" cy="36937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7BF20-EC8F-4B4E-B61D-7E53BCFC71CB}"/>
              </a:ext>
            </a:extLst>
          </p:cNvPr>
          <p:cNvSpPr/>
          <p:nvPr/>
        </p:nvSpPr>
        <p:spPr>
          <a:xfrm>
            <a:off x="84992" y="3231323"/>
            <a:ext cx="1201322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Edges are very useful features of an image that can be used for different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applications like classification of images in the object and localization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Even deep learning models calculate edge features to extract information about the objects present in image.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632188-DFDA-475B-9053-AEED8C5E198B}"/>
              </a:ext>
            </a:extLst>
          </p:cNvPr>
          <p:cNvSpPr/>
          <p:nvPr/>
        </p:nvSpPr>
        <p:spPr>
          <a:xfrm>
            <a:off x="82062" y="5249308"/>
            <a:ext cx="12016153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Edges are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different from contours 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as they are not related to objects rather they signify the changes in pixel values of an image. 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Edge detection can be used for image segmentation and even for image sharpening.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88AE66-A5F3-4F4C-AEC7-3269377AF69D}"/>
              </a:ext>
            </a:extLst>
          </p:cNvPr>
          <p:cNvSpPr/>
          <p:nvPr/>
        </p:nvSpPr>
        <p:spPr>
          <a:xfrm>
            <a:off x="9852689" y="43825"/>
            <a:ext cx="2439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11-EdgeDetection.ipynb</a:t>
            </a:r>
          </a:p>
        </p:txBody>
      </p:sp>
    </p:spTree>
    <p:extLst>
      <p:ext uri="{BB962C8B-B14F-4D97-AF65-F5344CB8AC3E}">
        <p14:creationId xmlns:p14="http://schemas.microsoft.com/office/powerpoint/2010/main" val="2332581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s://s3-ap-south-1.amazonaws.com/av-blog-media/wp-content/uploads/2019/02/edgeDetection.png">
            <a:extLst>
              <a:ext uri="{FF2B5EF4-FFF2-40B4-BE49-F238E27FC236}">
                <a16:creationId xmlns:a16="http://schemas.microsoft.com/office/drawing/2014/main" id="{FCE79F85-80B0-47C2-82B3-DC7A1BFC33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04" y="2219324"/>
            <a:ext cx="490537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108E3-8098-410D-8919-E8B102D8B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83" y="956529"/>
            <a:ext cx="6301227" cy="494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1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B0DC5D-134C-4CF1-958B-05FDA893BE4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Image Filtering</a:t>
            </a:r>
          </a:p>
        </p:txBody>
      </p:sp>
      <p:pic>
        <p:nvPicPr>
          <p:cNvPr id="5" name="Picture 4" descr="https://s3-ap-south-1.amazonaws.com/av-blog-media/wp-content/uploads/2019/03/Image-Filtering.png">
            <a:extLst>
              <a:ext uri="{FF2B5EF4-FFF2-40B4-BE49-F238E27FC236}">
                <a16:creationId xmlns:a16="http://schemas.microsoft.com/office/drawing/2014/main" id="{DA4B9AC4-DCA1-409A-95EC-CB21F6A8FE5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1356580"/>
            <a:ext cx="5788269" cy="45694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F9321E-C36A-42D9-AA0D-FC08962A0D52}"/>
              </a:ext>
            </a:extLst>
          </p:cNvPr>
          <p:cNvSpPr/>
          <p:nvPr/>
        </p:nvSpPr>
        <p:spPr>
          <a:xfrm>
            <a:off x="178776" y="788166"/>
            <a:ext cx="7927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In image filtering, a pixel value is updated using its </a:t>
            </a:r>
            <a:r>
              <a:rPr lang="en-US" dirty="0" err="1">
                <a:solidFill>
                  <a:srgbClr val="595858"/>
                </a:solidFill>
                <a:latin typeface="roboto" panose="02000000000000000000" pitchFamily="2" charset="0"/>
              </a:rPr>
              <a:t>neighbouring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values.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8FFEF-6C83-41A1-9EE4-E319103754A5}"/>
              </a:ext>
            </a:extLst>
          </p:cNvPr>
          <p:cNvSpPr/>
          <p:nvPr/>
        </p:nvSpPr>
        <p:spPr>
          <a:xfrm>
            <a:off x="486302" y="2165444"/>
            <a:ext cx="880369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HOW ?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FECBFF-66FE-43F4-8A56-EDE284FCC26F}"/>
              </a:ext>
            </a:extLst>
          </p:cNvPr>
          <p:cNvSpPr/>
          <p:nvPr/>
        </p:nvSpPr>
        <p:spPr>
          <a:xfrm>
            <a:off x="486302" y="2637115"/>
            <a:ext cx="578826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Well, there are multiple ways of updating pixel values, such as selecting the maximum value from </a:t>
            </a:r>
            <a:r>
              <a:rPr lang="en-US" dirty="0" err="1">
                <a:solidFill>
                  <a:srgbClr val="595858"/>
                </a:solidFill>
                <a:latin typeface="roboto" panose="02000000000000000000" pitchFamily="2" charset="0"/>
              </a:rPr>
              <a:t>neighbours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, using the average of </a:t>
            </a:r>
            <a:r>
              <a:rPr lang="en-US" dirty="0" err="1">
                <a:solidFill>
                  <a:srgbClr val="595858"/>
                </a:solidFill>
                <a:latin typeface="roboto" panose="02000000000000000000" pitchFamily="2" charset="0"/>
              </a:rPr>
              <a:t>neighbours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, etc. 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159AB0-ECD1-49E8-B709-8FC11D91D43D}"/>
              </a:ext>
            </a:extLst>
          </p:cNvPr>
          <p:cNvSpPr/>
          <p:nvPr/>
        </p:nvSpPr>
        <p:spPr>
          <a:xfrm>
            <a:off x="155332" y="4721000"/>
            <a:ext cx="60960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Each method has it’s own uses. For example,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Averaging the pixel values in a </a:t>
            </a:r>
            <a:r>
              <a:rPr lang="en-US" dirty="0" err="1">
                <a:solidFill>
                  <a:srgbClr val="595858"/>
                </a:solidFill>
                <a:latin typeface="roboto" panose="02000000000000000000" pitchFamily="2" charset="0"/>
              </a:rPr>
              <a:t>neighbourhood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is used for image blurring.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Gaussian filtering is also used for image blurring </a:t>
            </a:r>
            <a:r>
              <a:rPr lang="en-US" dirty="0"/>
              <a:t>that gives different weights to the </a:t>
            </a:r>
            <a:r>
              <a:rPr lang="en-US" dirty="0" err="1"/>
              <a:t>neighbouring</a:t>
            </a:r>
            <a:r>
              <a:rPr lang="en-US" dirty="0"/>
              <a:t> pixels based on their distance from the pixel under consideration.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9A71B3-FB73-4657-9858-EABCE6AEB17F}"/>
              </a:ext>
            </a:extLst>
          </p:cNvPr>
          <p:cNvSpPr/>
          <p:nvPr/>
        </p:nvSpPr>
        <p:spPr>
          <a:xfrm>
            <a:off x="9885597" y="109876"/>
            <a:ext cx="2408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12-ImageFiltering.ipynb</a:t>
            </a:r>
          </a:p>
        </p:txBody>
      </p:sp>
    </p:spTree>
    <p:extLst>
      <p:ext uri="{BB962C8B-B14F-4D97-AF65-F5344CB8AC3E}">
        <p14:creationId xmlns:p14="http://schemas.microsoft.com/office/powerpoint/2010/main" val="2509198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F16CC1-A8EC-4301-88DC-025E83E3D2C0}"/>
              </a:ext>
            </a:extLst>
          </p:cNvPr>
          <p:cNvSpPr/>
          <p:nvPr/>
        </p:nvSpPr>
        <p:spPr>
          <a:xfrm>
            <a:off x="2776904" y="1309861"/>
            <a:ext cx="6866792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For image filtering, we use kernels. 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Kernels are matrices of numbers of different shapes like 3 x 3, 5 x 5, etc. 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A kernel is used to calculate the dot product with a part of the image. When calculating the new value of a pixel, the kernel center is overlapped with the pixel. 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</a:t>
            </a:r>
            <a:r>
              <a:rPr lang="en-US" dirty="0" err="1">
                <a:solidFill>
                  <a:srgbClr val="595858"/>
                </a:solidFill>
                <a:latin typeface="roboto" panose="02000000000000000000" pitchFamily="2" charset="0"/>
              </a:rPr>
              <a:t>neighbouring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pixel values are multiplied with the corresponding values in the kernel. </a:t>
            </a:r>
          </a:p>
          <a:p>
            <a:pPr marL="342900" indent="-342900">
              <a:buFont typeface="+mj-lt"/>
              <a:buAutoNum type="alphaLcParenR"/>
            </a:pPr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pPr marL="342900" indent="-342900">
              <a:buFont typeface="+mj-lt"/>
              <a:buAutoNum type="alphaLcParenR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calculated value is assigned to the pixel coinciding with the center of the kernel.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735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938D57-4A90-45C9-AB35-58F54D55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840915" cy="671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BF5593A-350D-4603-9943-3259AE5F5D4D}"/>
              </a:ext>
            </a:extLst>
          </p:cNvPr>
          <p:cNvSpPr/>
          <p:nvPr/>
        </p:nvSpPr>
        <p:spPr>
          <a:xfrm>
            <a:off x="3048000" y="777720"/>
            <a:ext cx="6096000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333333"/>
                </a:solidFill>
                <a:latin typeface="poppins"/>
              </a:rPr>
              <a:t>Presentation Contents</a:t>
            </a:r>
          </a:p>
          <a:p>
            <a:endParaRPr lang="en-US" sz="3200" b="1" dirty="0">
              <a:solidFill>
                <a:srgbClr val="333333"/>
              </a:solidFill>
              <a:latin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Computer Vision?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use OpenCV for Computer Vision Tasks?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Reading, Writing and Displaying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Changing Color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Resizing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Rotation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Image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Thresholding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 (Watershed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Bitwise Operations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Invariant Feature Transform (SIFT)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Speeded-Up Robust Features (SURF)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Matching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85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 Detection</a:t>
            </a:r>
            <a:endParaRPr lang="en-US" sz="1600" b="0" i="0" dirty="0">
              <a:solidFill>
                <a:srgbClr val="595858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861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759CA1-8362-4B1D-A501-258C50CC33DB}"/>
              </a:ext>
            </a:extLst>
          </p:cNvPr>
          <p:cNvSpPr/>
          <p:nvPr/>
        </p:nvSpPr>
        <p:spPr>
          <a:xfrm>
            <a:off x="6096000" y="2206868"/>
            <a:ext cx="5958255" cy="4247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In the above output,</a:t>
            </a: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 </a:t>
            </a: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image on the right shows the result of applying Gaussian kernels on an input image.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We can see that the edges of the original image are suppressed.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The Gaussian kernel with different values of sigma is used extensively to calculate the Difference of Gaussian for our image.</a:t>
            </a:r>
          </a:p>
          <a:p>
            <a:endParaRPr lang="en-US" dirty="0">
              <a:solidFill>
                <a:srgbClr val="59585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This is an important step in the feature extraction process because it reduces the noise present in the image.</a:t>
            </a:r>
          </a:p>
        </p:txBody>
      </p:sp>
      <p:pic>
        <p:nvPicPr>
          <p:cNvPr id="5" name="Picture 4" descr="https://s3-ap-south-1.amazonaws.com/av-blog-media/wp-content/uploads/2019/02/gaussian1.jpg">
            <a:extLst>
              <a:ext uri="{FF2B5EF4-FFF2-40B4-BE49-F238E27FC236}">
                <a16:creationId xmlns:a16="http://schemas.microsoft.com/office/drawing/2014/main" id="{361C7A1D-B24B-45FF-BF83-5A176AFF197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46" y="193430"/>
            <a:ext cx="5958254" cy="402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C0C028E-5456-40EE-9C6A-348DCC0A6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88" y="4016152"/>
            <a:ext cx="4265370" cy="243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35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AF7887-7232-4486-85CF-B27571EC15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Image Contours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F13D52-5961-452C-B5E4-C96B3FA1537F}"/>
              </a:ext>
            </a:extLst>
          </p:cNvPr>
          <p:cNvSpPr/>
          <p:nvPr/>
        </p:nvSpPr>
        <p:spPr>
          <a:xfrm>
            <a:off x="93784" y="663751"/>
            <a:ext cx="118022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A contour is a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closed curve of points or line segments that represents the boundaries of an object in the  image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Contours are essentially the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shapes of objects in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Contours are </a:t>
            </a:r>
            <a:r>
              <a:rPr lang="en-US" b="1" dirty="0">
                <a:solidFill>
                  <a:srgbClr val="595858"/>
                </a:solidFill>
                <a:latin typeface="roboto" panose="02000000000000000000" pitchFamily="2" charset="0"/>
              </a:rPr>
              <a:t>not part of an image. Instead, they are an abstract collection of points and line segments corresponding to the shapes of the object(s) in the image</a:t>
            </a:r>
            <a:r>
              <a:rPr lang="en-US" dirty="0">
                <a:solidFill>
                  <a:srgbClr val="595858"/>
                </a:solidFill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FA17FE-D58B-409C-B6D9-B044A18DCD48}"/>
              </a:ext>
            </a:extLst>
          </p:cNvPr>
          <p:cNvSpPr/>
          <p:nvPr/>
        </p:nvSpPr>
        <p:spPr>
          <a:xfrm>
            <a:off x="5808783" y="4101543"/>
            <a:ext cx="57432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We can use contours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858"/>
                </a:solidFill>
                <a:latin typeface="roboto" panose="02000000000000000000"/>
              </a:rPr>
              <a:t>To count the number of objects in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To </a:t>
            </a:r>
            <a:r>
              <a:rPr lang="en-US" b="1" dirty="0">
                <a:solidFill>
                  <a:srgbClr val="595858"/>
                </a:solidFill>
                <a:latin typeface="roboto" panose="02000000000000000000"/>
              </a:rPr>
              <a:t>categorize objects </a:t>
            </a:r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on the basis of their shapes</a:t>
            </a:r>
          </a:p>
          <a:p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     or</a:t>
            </a:r>
          </a:p>
          <a:p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     </a:t>
            </a:r>
            <a:r>
              <a:rPr lang="en-US" b="1" dirty="0">
                <a:solidFill>
                  <a:srgbClr val="595858"/>
                </a:solidFill>
                <a:latin typeface="roboto" panose="02000000000000000000"/>
              </a:rPr>
              <a:t>select objects </a:t>
            </a:r>
            <a:r>
              <a:rPr lang="en-US" dirty="0">
                <a:solidFill>
                  <a:srgbClr val="595858"/>
                </a:solidFill>
                <a:latin typeface="roboto" panose="02000000000000000000"/>
              </a:rPr>
              <a:t>of particular shapes from the image.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B2407-16B2-47D2-918D-19342A73958A}"/>
              </a:ext>
            </a:extLst>
          </p:cNvPr>
          <p:cNvSpPr/>
          <p:nvPr/>
        </p:nvSpPr>
        <p:spPr>
          <a:xfrm>
            <a:off x="9628670" y="109876"/>
            <a:ext cx="256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13-Image-Contours.ipynb</a:t>
            </a:r>
          </a:p>
        </p:txBody>
      </p:sp>
    </p:spTree>
    <p:extLst>
      <p:ext uri="{BB962C8B-B14F-4D97-AF65-F5344CB8AC3E}">
        <p14:creationId xmlns:p14="http://schemas.microsoft.com/office/powerpoint/2010/main" val="199440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92DD95-4014-4E46-9F18-8B40105CF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78" y="1784285"/>
            <a:ext cx="5119396" cy="3095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BDD842-8FCB-4882-A265-00778A54C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8" y="123569"/>
            <a:ext cx="6721810" cy="52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09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241DE7-FC71-4E44-B998-25EF4BF1D5B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Scale Invariant Feature Transform (SIFT)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4A0B30-DDA2-4442-B646-3DC122278AD7}"/>
              </a:ext>
            </a:extLst>
          </p:cNvPr>
          <p:cNvSpPr/>
          <p:nvPr/>
        </p:nvSpPr>
        <p:spPr>
          <a:xfrm>
            <a:off x="-1" y="687950"/>
            <a:ext cx="71129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Keypoints</a:t>
            </a:r>
            <a:r>
              <a:rPr lang="en-US" dirty="0"/>
              <a:t> is a concept you should be aware of when working with images. </a:t>
            </a:r>
          </a:p>
          <a:p>
            <a:r>
              <a:rPr lang="en-US" dirty="0"/>
              <a:t>These are basically the </a:t>
            </a:r>
            <a:r>
              <a:rPr lang="en-US" b="1" dirty="0"/>
              <a:t>points of interest </a:t>
            </a:r>
            <a:r>
              <a:rPr lang="en-US" dirty="0"/>
              <a:t>in an image.</a:t>
            </a:r>
          </a:p>
          <a:p>
            <a:r>
              <a:rPr lang="en-US" dirty="0" err="1"/>
              <a:t>Keypoints</a:t>
            </a:r>
            <a:r>
              <a:rPr lang="en-US" dirty="0"/>
              <a:t> are </a:t>
            </a:r>
            <a:r>
              <a:rPr lang="en-US" b="1" dirty="0"/>
              <a:t>analogous to the features </a:t>
            </a:r>
            <a:r>
              <a:rPr lang="en-US" dirty="0"/>
              <a:t>of a given image.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6C7E7-0383-41A3-9602-5F85027DE149}"/>
              </a:ext>
            </a:extLst>
          </p:cNvPr>
          <p:cNvSpPr/>
          <p:nvPr/>
        </p:nvSpPr>
        <p:spPr>
          <a:xfrm>
            <a:off x="6130835" y="1633302"/>
            <a:ext cx="6026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They are</a:t>
            </a:r>
            <a:r>
              <a:rPr lang="en-US" b="1" dirty="0"/>
              <a:t> locations </a:t>
            </a:r>
            <a:r>
              <a:rPr lang="en-US" dirty="0"/>
              <a:t>that define what is interesting in the image.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F6E5E4-1BD7-4DDC-A68B-BE0E8220E5E1}"/>
              </a:ext>
            </a:extLst>
          </p:cNvPr>
          <p:cNvSpPr/>
          <p:nvPr/>
        </p:nvSpPr>
        <p:spPr>
          <a:xfrm>
            <a:off x="132553" y="212352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/>
              <a:t>Keypoints</a:t>
            </a:r>
            <a:r>
              <a:rPr lang="en-US" b="1" dirty="0"/>
              <a:t> are important</a:t>
            </a:r>
            <a:r>
              <a:rPr lang="en-US" dirty="0"/>
              <a:t>, because no matter how the image is modified (rotation, shrinking, expanding, distortion), we will always find the same </a:t>
            </a:r>
            <a:r>
              <a:rPr lang="en-US" dirty="0" err="1"/>
              <a:t>keypoints</a:t>
            </a:r>
            <a:r>
              <a:rPr lang="en-US" dirty="0"/>
              <a:t> for the image.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F288C-04D0-4642-989F-7AB3BF09478F}"/>
              </a:ext>
            </a:extLst>
          </p:cNvPr>
          <p:cNvSpPr/>
          <p:nvPr/>
        </p:nvSpPr>
        <p:spPr>
          <a:xfrm>
            <a:off x="6096000" y="3046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Scale Invariant Feature Transform (SIFT)</a:t>
            </a:r>
            <a:r>
              <a:rPr lang="en-US" dirty="0"/>
              <a:t> </a:t>
            </a:r>
            <a:r>
              <a:rPr lang="en-US" b="1" dirty="0"/>
              <a:t>is a very popular </a:t>
            </a:r>
            <a:r>
              <a:rPr lang="en-US" b="1" dirty="0" err="1"/>
              <a:t>keypoint</a:t>
            </a:r>
            <a:r>
              <a:rPr lang="en-US" b="1" dirty="0"/>
              <a:t> detection algorithm.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125D2F-F33C-4061-B7B9-BA1DD295DF66}"/>
              </a:ext>
            </a:extLst>
          </p:cNvPr>
          <p:cNvSpPr/>
          <p:nvPr/>
        </p:nvSpPr>
        <p:spPr>
          <a:xfrm>
            <a:off x="6351646" y="393418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It consists of the following steps: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Scale-space extrema detection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Keypoint</a:t>
            </a:r>
            <a:r>
              <a:rPr lang="en-US" dirty="0"/>
              <a:t> localization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Orientation assignment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Keypoint</a:t>
            </a:r>
            <a:r>
              <a:rPr lang="en-US" dirty="0"/>
              <a:t> descriptor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Keypoint</a:t>
            </a:r>
            <a:r>
              <a:rPr lang="en-US" dirty="0"/>
              <a:t> matching</a:t>
            </a:r>
            <a:endParaRPr lang="en-US" dirty="0"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6B3885-DF98-4CCE-A119-B5E375D8F185}"/>
              </a:ext>
            </a:extLst>
          </p:cNvPr>
          <p:cNvSpPr/>
          <p:nvPr/>
        </p:nvSpPr>
        <p:spPr>
          <a:xfrm>
            <a:off x="6096000" y="59985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Features extracted from SIFT can be used for applications like image </a:t>
            </a:r>
            <a:r>
              <a:rPr lang="en-US" b="1" dirty="0"/>
              <a:t>stitching, object detection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36CC7D-F539-47D9-8B5B-A496DA7DBA57}"/>
              </a:ext>
            </a:extLst>
          </p:cNvPr>
          <p:cNvSpPr/>
          <p:nvPr/>
        </p:nvSpPr>
        <p:spPr>
          <a:xfrm>
            <a:off x="10867962" y="95531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14-SIFT.ipynb</a:t>
            </a:r>
          </a:p>
        </p:txBody>
      </p:sp>
    </p:spTree>
    <p:extLst>
      <p:ext uri="{BB962C8B-B14F-4D97-AF65-F5344CB8AC3E}">
        <p14:creationId xmlns:p14="http://schemas.microsoft.com/office/powerpoint/2010/main" val="2435185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233B4F-1C9F-4685-ACC1-C8C65EAEA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55" y="172915"/>
            <a:ext cx="6103919" cy="6254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576A87-B90A-477F-A046-E9EBE56FE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35" y="1569793"/>
            <a:ext cx="4378692" cy="371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62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0D32043-4737-4DFC-9AEA-F57CB51A256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Speeded-Up Robust Features (SURF)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8FEF7B-DF1A-4DB2-805C-4587CBF0D2BA}"/>
              </a:ext>
            </a:extLst>
          </p:cNvPr>
          <p:cNvSpPr/>
          <p:nvPr/>
        </p:nvSpPr>
        <p:spPr>
          <a:xfrm>
            <a:off x="-1" y="589085"/>
            <a:ext cx="12098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Speeded-Up Robust Features (SURF) is an </a:t>
            </a:r>
            <a:r>
              <a:rPr lang="en-US" b="1" dirty="0"/>
              <a:t>enhanced version of SIFT</a:t>
            </a:r>
            <a:r>
              <a:rPr lang="en-US" dirty="0"/>
              <a:t>. It works </a:t>
            </a:r>
            <a:r>
              <a:rPr lang="en-US" b="1" dirty="0"/>
              <a:t>much faster and is more robust </a:t>
            </a:r>
            <a:r>
              <a:rPr lang="en-US" dirty="0"/>
              <a:t>to image transformations.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DF3F4-A4E7-46DD-9F27-D49D020F2017}"/>
              </a:ext>
            </a:extLst>
          </p:cNvPr>
          <p:cNvSpPr/>
          <p:nvPr/>
        </p:nvSpPr>
        <p:spPr>
          <a:xfrm>
            <a:off x="0" y="1178170"/>
            <a:ext cx="66469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SURF, the </a:t>
            </a:r>
            <a:r>
              <a:rPr lang="en-US" dirty="0">
                <a:hlinkClick r:id="rId2"/>
              </a:rPr>
              <a:t>scale space</a:t>
            </a:r>
            <a:r>
              <a:rPr lang="en-US" dirty="0"/>
              <a:t> is approximated using </a:t>
            </a:r>
            <a:r>
              <a:rPr lang="en-US" b="1" dirty="0"/>
              <a:t>Laplacian of Gaussian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CBBE7-5352-49CB-9F82-69FA3A20BC31}"/>
              </a:ext>
            </a:extLst>
          </p:cNvPr>
          <p:cNvSpPr/>
          <p:nvPr/>
        </p:nvSpPr>
        <p:spPr>
          <a:xfrm>
            <a:off x="383931" y="182450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Laplacian is a kernel used for calculating </a:t>
            </a:r>
            <a:r>
              <a:rPr lang="en-US" b="1" dirty="0"/>
              <a:t>the edges in an image</a:t>
            </a:r>
            <a:r>
              <a:rPr lang="en-US" dirty="0"/>
              <a:t>. The Laplacian kernel works by </a:t>
            </a:r>
            <a:r>
              <a:rPr lang="en-US" b="1" dirty="0"/>
              <a:t>approximating a second derivative of the image</a:t>
            </a:r>
            <a:r>
              <a:rPr lang="en-US" dirty="0"/>
              <a:t>. Hence, it is very sensitive to noise. </a:t>
            </a:r>
          </a:p>
          <a:p>
            <a:endParaRPr lang="en-US" dirty="0"/>
          </a:p>
          <a:p>
            <a:r>
              <a:rPr lang="en-US" dirty="0"/>
              <a:t>We generally apply the Gaussian kernel to the image before Laplacian kernel thus giving it the name Laplacian of Gaussian.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99DD7A6-C4F6-4DC2-AA8E-EED61D8A2479}"/>
              </a:ext>
            </a:extLst>
          </p:cNvPr>
          <p:cNvSpPr/>
          <p:nvPr/>
        </p:nvSpPr>
        <p:spPr>
          <a:xfrm>
            <a:off x="10867962" y="95531"/>
            <a:ext cx="153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15-SURF.ipynb</a:t>
            </a:r>
          </a:p>
        </p:txBody>
      </p:sp>
    </p:spTree>
    <p:extLst>
      <p:ext uri="{BB962C8B-B14F-4D97-AF65-F5344CB8AC3E}">
        <p14:creationId xmlns:p14="http://schemas.microsoft.com/office/powerpoint/2010/main" val="981951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53AB5-3739-42BF-862C-391DC578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29" y="89021"/>
            <a:ext cx="6163024" cy="65227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1F3E3B-8958-48F6-AF4A-69CE7471F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87" y="1354015"/>
            <a:ext cx="4880056" cy="414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1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FAB1-8F2C-43CE-864D-DC0A8B15F5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Feature Matching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CD68A9-528E-438A-9B22-C83C31DD58C0}"/>
              </a:ext>
            </a:extLst>
          </p:cNvPr>
          <p:cNvSpPr/>
          <p:nvPr/>
        </p:nvSpPr>
        <p:spPr>
          <a:xfrm>
            <a:off x="111369" y="6791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features extracted from different images using SIFT or SURF can be matched to find similar objects/patterns present in different images.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EFFFAC-C174-4C3E-B155-5342B5DB05E5}"/>
              </a:ext>
            </a:extLst>
          </p:cNvPr>
          <p:cNvSpPr/>
          <p:nvPr/>
        </p:nvSpPr>
        <p:spPr>
          <a:xfrm>
            <a:off x="111369" y="169245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OpenCV library supports multiple feature-matching algorithms, like </a:t>
            </a:r>
          </a:p>
          <a:p>
            <a:r>
              <a:rPr lang="en-US" dirty="0"/>
              <a:t>brute force matching, </a:t>
            </a:r>
          </a:p>
          <a:p>
            <a:r>
              <a:rPr lang="en-US" dirty="0" err="1"/>
              <a:t>knn</a:t>
            </a:r>
            <a:r>
              <a:rPr lang="en-US" dirty="0"/>
              <a:t> feature matching, among others.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211A6-7750-4D3F-9AEC-21B16C0E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69" y="679103"/>
            <a:ext cx="5688623" cy="598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6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A01B2-61FA-4442-BE54-E17C3122A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8" y="227134"/>
            <a:ext cx="6972300" cy="41529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1576AE-04F9-4C63-8943-1F0554884BD4}"/>
              </a:ext>
            </a:extLst>
          </p:cNvPr>
          <p:cNvSpPr/>
          <p:nvPr/>
        </p:nvSpPr>
        <p:spPr>
          <a:xfrm>
            <a:off x="2529254" y="4736767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we can see that the </a:t>
            </a:r>
            <a:r>
              <a:rPr lang="en-US" dirty="0" err="1"/>
              <a:t>keypoints</a:t>
            </a:r>
            <a:r>
              <a:rPr lang="en-US" dirty="0"/>
              <a:t> extracted from the original image (on the left) are matched to </a:t>
            </a:r>
            <a:r>
              <a:rPr lang="en-US" dirty="0" err="1"/>
              <a:t>keypoints</a:t>
            </a:r>
            <a:r>
              <a:rPr lang="en-US" dirty="0"/>
              <a:t> of its rotated version. </a:t>
            </a:r>
          </a:p>
          <a:p>
            <a:r>
              <a:rPr lang="en-US" dirty="0"/>
              <a:t>This is because the features were extracted using SIFT, which is invariant to such transformations.</a:t>
            </a:r>
          </a:p>
        </p:txBody>
      </p:sp>
    </p:spTree>
    <p:extLst>
      <p:ext uri="{BB962C8B-B14F-4D97-AF65-F5344CB8AC3E}">
        <p14:creationId xmlns:p14="http://schemas.microsoft.com/office/powerpoint/2010/main" val="39336844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E8477-3FF1-45C8-9032-9669E76743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589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Face Detection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9456C5-CCFB-493D-B121-B523C921EADA}"/>
              </a:ext>
            </a:extLst>
          </p:cNvPr>
          <p:cNvSpPr/>
          <p:nvPr/>
        </p:nvSpPr>
        <p:spPr>
          <a:xfrm>
            <a:off x="199291" y="973576"/>
            <a:ext cx="61047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OpenCV supports </a:t>
            </a:r>
            <a:r>
              <a:rPr lang="en-US" dirty="0" err="1"/>
              <a:t>haar</a:t>
            </a:r>
            <a:r>
              <a:rPr lang="en-US" dirty="0"/>
              <a:t> cascade based object detection. </a:t>
            </a:r>
            <a:r>
              <a:rPr lang="en-US" dirty="0" err="1"/>
              <a:t>Haar</a:t>
            </a:r>
            <a:r>
              <a:rPr lang="en-US" dirty="0"/>
              <a:t> cascades are machine learning based classifiers that calculate different features like edges, lines, </a:t>
            </a:r>
            <a:r>
              <a:rPr lang="en-US" dirty="0" err="1"/>
              <a:t>etc</a:t>
            </a:r>
            <a:r>
              <a:rPr lang="en-US" dirty="0"/>
              <a:t> in the image. Then, these classifiers train using multiple positive and negative samples.</a:t>
            </a:r>
          </a:p>
          <a:p>
            <a:endParaRPr lang="en-US" dirty="0"/>
          </a:p>
          <a:p>
            <a:r>
              <a:rPr lang="en-US" dirty="0"/>
              <a:t>Trained classifiers for different objects like </a:t>
            </a:r>
            <a:r>
              <a:rPr lang="en-US" dirty="0" err="1"/>
              <a:t>faces,eyes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 are available in the OpenCV </a:t>
            </a:r>
            <a:r>
              <a:rPr lang="en-US" dirty="0" err="1"/>
              <a:t>Github</a:t>
            </a:r>
            <a:r>
              <a:rPr lang="en-US" dirty="0"/>
              <a:t> repo , you can also train your own </a:t>
            </a:r>
            <a:r>
              <a:rPr lang="en-US" dirty="0" err="1"/>
              <a:t>haar</a:t>
            </a:r>
            <a:r>
              <a:rPr lang="en-US" dirty="0"/>
              <a:t> cascade for any object.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6725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C44E-9144-4C5D-A42B-14489BF8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12191999" cy="68763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3600" b="1" dirty="0"/>
              <a:t>What is Computer Vision?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2" y="2079930"/>
            <a:ext cx="4665784" cy="124252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We use some of them everyday! Features like 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unlocking our phones using face recognition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 self-driving cars</a:t>
            </a:r>
          </a:p>
          <a:p>
            <a:pPr algn="l"/>
            <a:r>
              <a:rPr lang="en-US" dirty="0"/>
              <a:t>computer vision is everywhere.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9C001-89AC-4356-8EF8-DBE8B6BB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1004032"/>
            <a:ext cx="8582025" cy="895350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FF8B377-F10C-481F-ACB3-2013CFBBF5FA}"/>
              </a:ext>
            </a:extLst>
          </p:cNvPr>
          <p:cNvSpPr txBox="1">
            <a:spLocks/>
          </p:cNvSpPr>
          <p:nvPr/>
        </p:nvSpPr>
        <p:spPr>
          <a:xfrm>
            <a:off x="5474679" y="2079930"/>
            <a:ext cx="6553198" cy="43736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• Academic and Industry Research</a:t>
            </a:r>
          </a:p>
          <a:p>
            <a:pPr algn="l"/>
            <a:r>
              <a:rPr lang="en-US" dirty="0"/>
              <a:t>• Security systems</a:t>
            </a:r>
          </a:p>
          <a:p>
            <a:pPr algn="l"/>
            <a:r>
              <a:rPr lang="en-US" dirty="0"/>
              <a:t>• Google Maps, Street view</a:t>
            </a:r>
          </a:p>
          <a:p>
            <a:pPr algn="l"/>
            <a:r>
              <a:rPr lang="en-US" dirty="0"/>
              <a:t>• Image/video search and retrieval</a:t>
            </a:r>
          </a:p>
          <a:p>
            <a:pPr algn="l"/>
            <a:r>
              <a:rPr lang="en-US" dirty="0"/>
              <a:t>• Structure from motion in movies</a:t>
            </a:r>
          </a:p>
          <a:p>
            <a:pPr algn="l"/>
            <a:r>
              <a:rPr lang="en-US" dirty="0"/>
              <a:t>• Machine vision factory production inspection systems</a:t>
            </a:r>
          </a:p>
          <a:p>
            <a:pPr algn="l"/>
            <a:r>
              <a:rPr lang="en-US" dirty="0"/>
              <a:t>• Automatic Driver Assistance Systems</a:t>
            </a:r>
          </a:p>
          <a:p>
            <a:pPr algn="l"/>
            <a:r>
              <a:rPr lang="en-US" dirty="0"/>
              <a:t>• Safety monitoring (Dam sites, mines, swimming pools)</a:t>
            </a:r>
          </a:p>
          <a:p>
            <a:pPr algn="l"/>
            <a:r>
              <a:rPr lang="en-US" dirty="0"/>
              <a:t>• Robotics – personal, industrial, hobby</a:t>
            </a:r>
          </a:p>
          <a:p>
            <a:pPr algn="l"/>
            <a:r>
              <a:rPr lang="en-US" dirty="0"/>
              <a:t>• Coin production in China</a:t>
            </a:r>
          </a:p>
          <a:p>
            <a:pPr algn="l"/>
            <a:r>
              <a:rPr lang="en-US" dirty="0"/>
              <a:t>• Stitching street-view images together</a:t>
            </a:r>
          </a:p>
          <a:p>
            <a:pPr algn="l"/>
            <a:r>
              <a:rPr lang="en-US" dirty="0"/>
              <a:t>• Detecting intrusions in surveillance video in Israel</a:t>
            </a:r>
          </a:p>
          <a:p>
            <a:pPr algn="l"/>
            <a:r>
              <a:rPr lang="en-US" dirty="0"/>
              <a:t>• Detection of swimming pool drowning accidents in Europe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9F5C55-4C06-45FB-92F7-A8945C5FDCA1}"/>
              </a:ext>
            </a:extLst>
          </p:cNvPr>
          <p:cNvSpPr/>
          <p:nvPr/>
        </p:nvSpPr>
        <p:spPr>
          <a:xfrm>
            <a:off x="647700" y="3427962"/>
            <a:ext cx="3906715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endParaRPr lang="en-US" sz="1000" dirty="0">
              <a:solidFill>
                <a:srgbClr val="000000"/>
              </a:solidFill>
              <a:latin typeface="Wingdings" panose="05000000000000000000" pitchFamily="2" charset="2"/>
            </a:endParaRPr>
          </a:p>
          <a:p>
            <a:endParaRPr lang="en-US" sz="1000" dirty="0">
              <a:latin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</a:rPr>
              <a:t>Human-Computer Interaction (HCI) </a:t>
            </a:r>
          </a:p>
          <a:p>
            <a:r>
              <a:rPr lang="en-US" dirty="0">
                <a:latin typeface="Arial" panose="020B0604020202020204" pitchFamily="34" charset="0"/>
              </a:rPr>
              <a:t>Object Identification </a:t>
            </a:r>
          </a:p>
          <a:p>
            <a:r>
              <a:rPr lang="en-US" dirty="0">
                <a:latin typeface="Arial" panose="020B0604020202020204" pitchFamily="34" charset="0"/>
              </a:rPr>
              <a:t>Object Recognition </a:t>
            </a:r>
          </a:p>
          <a:p>
            <a:r>
              <a:rPr lang="en-US" dirty="0">
                <a:latin typeface="Arial" panose="020B0604020202020204" pitchFamily="34" charset="0"/>
              </a:rPr>
              <a:t>Face Recognition </a:t>
            </a:r>
          </a:p>
          <a:p>
            <a:r>
              <a:rPr lang="en-US" dirty="0">
                <a:latin typeface="Arial" panose="020B0604020202020204" pitchFamily="34" charset="0"/>
              </a:rPr>
              <a:t>Gesture Recognition </a:t>
            </a:r>
          </a:p>
          <a:p>
            <a:r>
              <a:rPr lang="en-US" dirty="0">
                <a:latin typeface="Arial" panose="020B0604020202020204" pitchFamily="34" charset="0"/>
              </a:rPr>
              <a:t>Motion Tracking </a:t>
            </a:r>
          </a:p>
          <a:p>
            <a:r>
              <a:rPr lang="en-US" dirty="0">
                <a:latin typeface="Arial" panose="020B0604020202020204" pitchFamily="34" charset="0"/>
              </a:rPr>
              <a:t>Image Processing </a:t>
            </a:r>
          </a:p>
          <a:p>
            <a:r>
              <a:rPr lang="en-US" dirty="0">
                <a:latin typeface="Arial" panose="020B0604020202020204" pitchFamily="34" charset="0"/>
              </a:rPr>
              <a:t>Mobile Robotics </a:t>
            </a:r>
          </a:p>
          <a:p>
            <a:r>
              <a:rPr lang="en-US" dirty="0">
                <a:latin typeface="Arial" panose="020B0604020202020204" pitchFamily="34" charset="0"/>
              </a:rPr>
              <a:t>… and so on. </a:t>
            </a:r>
          </a:p>
        </p:txBody>
      </p:sp>
    </p:spTree>
    <p:extLst>
      <p:ext uri="{BB962C8B-B14F-4D97-AF65-F5344CB8AC3E}">
        <p14:creationId xmlns:p14="http://schemas.microsoft.com/office/powerpoint/2010/main" val="1867587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E074B5-D17D-40A0-8D51-C8ED099B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7" y="211748"/>
            <a:ext cx="4924811" cy="6531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D4B919-38CE-43FF-A490-C980798BD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74" y="1473811"/>
            <a:ext cx="5111804" cy="43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33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BC6769E-0D1C-472C-8CB6-81B68650A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896" y="813348"/>
            <a:ext cx="9144000" cy="4061969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OpenCV, or Open Source Computer Vision library, started out as a research project at Intel(1999)  &amp; maintained by Willow Garage.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OpenCV contains implementations of more than 2500++ algorithms!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It is written natively in C++ 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BSD Licensed (free and open source)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It is freely available for commercial as well as academic purposes.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The library has interfaces for multiple languages, including C, C++, Python, Java, and </a:t>
            </a:r>
            <a:r>
              <a:rPr lang="en-US" sz="1800" dirty="0" err="1"/>
              <a:t>Matlab</a:t>
            </a:r>
            <a:r>
              <a:rPr lang="en-US" sz="1800" dirty="0"/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Cross-platform [Linux &amp; Windows] also available for Android and iOS 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No requirement to publish the source!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Must acknowledge OpenCV was used in the documentation by including its copyright.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You need not contribute back –But you are very welcome to contribute back!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Main sponsors : Intel, Google, </a:t>
            </a:r>
            <a:r>
              <a:rPr lang="en-US" sz="1800" dirty="0" err="1"/>
              <a:t>MagicLeap</a:t>
            </a:r>
            <a:r>
              <a:rPr lang="en-US" sz="1800" dirty="0"/>
              <a:t> &amp; NVIDIA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OpenCV Corporation founded in July, 2012 </a:t>
            </a:r>
            <a:r>
              <a:rPr lang="nb-NO" sz="1800" b="1" dirty="0">
                <a:hlinkClick r:id="rId2"/>
              </a:rPr>
              <a:t>http://opencv.org</a:t>
            </a:r>
            <a:r>
              <a:rPr lang="nb-NO" sz="1800" b="1" dirty="0"/>
              <a:t> </a:t>
            </a:r>
            <a:r>
              <a:rPr lang="en-US" sz="1800" b="1" dirty="0">
                <a:hlinkClick r:id="rId3"/>
              </a:rPr>
              <a:t>http://docs.opencv.org</a:t>
            </a:r>
            <a:r>
              <a:rPr lang="en-US" sz="1800" b="1" dirty="0"/>
              <a:t> </a:t>
            </a:r>
            <a:r>
              <a:rPr lang="en-US" sz="1800" b="1" dirty="0">
                <a:hlinkClick r:id="rId4"/>
              </a:rPr>
              <a:t>http://code.opencv.org</a:t>
            </a:r>
            <a:r>
              <a:rPr lang="en-US" sz="1800" b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78677B-E025-449F-A356-A4501C67E9EA}"/>
              </a:ext>
            </a:extLst>
          </p:cNvPr>
          <p:cNvSpPr/>
          <p:nvPr/>
        </p:nvSpPr>
        <p:spPr>
          <a:xfrm>
            <a:off x="0" y="0"/>
            <a:ext cx="12192000" cy="590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85507-8772-4498-BF9D-68307E87E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099" y="2109483"/>
            <a:ext cx="1810202" cy="2180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67CC2-424D-4698-8B06-91C5E1511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790" y="4931913"/>
            <a:ext cx="2397572" cy="19177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9B2B4F-C075-4026-BB82-B3527886DB06}"/>
              </a:ext>
            </a:extLst>
          </p:cNvPr>
          <p:cNvSpPr/>
          <p:nvPr/>
        </p:nvSpPr>
        <p:spPr>
          <a:xfrm>
            <a:off x="272897" y="5202681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Note: </a:t>
            </a:r>
            <a:r>
              <a:rPr lang="en-US" dirty="0"/>
              <a:t>There is a C#/.NET wrapper for OpenCV called “</a:t>
            </a:r>
            <a:r>
              <a:rPr lang="en-US" b="1" dirty="0" err="1"/>
              <a:t>Emgu</a:t>
            </a:r>
            <a:r>
              <a:rPr lang="en-US" b="1" dirty="0"/>
              <a:t> CV</a:t>
            </a:r>
            <a:r>
              <a:rPr lang="en-US" dirty="0"/>
              <a:t>” that may be commercially licensed.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Note: </a:t>
            </a:r>
            <a:r>
              <a:rPr lang="en-US" dirty="0"/>
              <a:t>A couple of algorithms (SIFT and SURF) that are implemented are patented.</a:t>
            </a:r>
          </a:p>
          <a:p>
            <a:r>
              <a:rPr lang="en-US" dirty="0"/>
              <a:t>      – You can't accidentally use them because they are in a separate module called “</a:t>
            </a:r>
            <a:r>
              <a:rPr lang="en-US" dirty="0" err="1"/>
              <a:t>nonfree</a:t>
            </a:r>
            <a:r>
              <a:rPr lang="en-US" dirty="0"/>
              <a:t>”.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8598B1-B2DF-4B32-9E28-A459FA4F0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6896" y="682888"/>
            <a:ext cx="856983" cy="1134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087D07-B339-4E8E-AFC3-E7C6A92DE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0093" y="682888"/>
            <a:ext cx="1444269" cy="10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682212-EF00-464E-A736-EE4A8DACF725}"/>
              </a:ext>
            </a:extLst>
          </p:cNvPr>
          <p:cNvSpPr/>
          <p:nvPr/>
        </p:nvSpPr>
        <p:spPr>
          <a:xfrm>
            <a:off x="0" y="0"/>
            <a:ext cx="12191999" cy="590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OpenCV Architecture and 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8615F-E899-4F53-A443-C8772060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225"/>
            <a:ext cx="12191999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69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B35B0F-4521-42A0-9B6F-706617420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0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AD6A3C-F278-4E90-9CDF-8EDF2A9503EA}"/>
              </a:ext>
            </a:extLst>
          </p:cNvPr>
          <p:cNvSpPr/>
          <p:nvPr/>
        </p:nvSpPr>
        <p:spPr>
          <a:xfrm>
            <a:off x="1" y="0"/>
            <a:ext cx="12192000" cy="5909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latin typeface="+mj-lt"/>
                <a:ea typeface="+mj-ea"/>
                <a:cs typeface="+mj-cs"/>
              </a:rPr>
              <a:t>OpenCV Hardware Acceleration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9EC3A0-51B2-4932-87F9-43821BFB0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61" y="2655277"/>
            <a:ext cx="11969261" cy="40757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98D416-C8E3-44BF-8AEB-DB616FAF033C}"/>
              </a:ext>
            </a:extLst>
          </p:cNvPr>
          <p:cNvSpPr/>
          <p:nvPr/>
        </p:nvSpPr>
        <p:spPr>
          <a:xfrm>
            <a:off x="3725007" y="1030804"/>
            <a:ext cx="45133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DejaVuSans"/>
              </a:rPr>
              <a:t>OpenCV was a central basis for </a:t>
            </a:r>
            <a:r>
              <a:rPr lang="en-US" sz="2000" dirty="0" err="1">
                <a:latin typeface="DejaVuSans"/>
              </a:rPr>
              <a:t>OpenVX</a:t>
            </a:r>
            <a:endParaRPr lang="en-US" sz="2000" dirty="0">
              <a:latin typeface="DejaVu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ejaVuSans"/>
              </a:rPr>
              <a:t>a hardware abstraction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DejaVuSans"/>
              </a:rPr>
              <a:t>for embedded vision acceleration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41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13618</TotalTime>
  <Words>2059</Words>
  <Application>Microsoft Office PowerPoint</Application>
  <PresentationFormat>Widescreen</PresentationFormat>
  <Paragraphs>253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Arial</vt:lpstr>
      <vt:lpstr>Boopee</vt:lpstr>
      <vt:lpstr>Calibri</vt:lpstr>
      <vt:lpstr>Calibri Light</vt:lpstr>
      <vt:lpstr>Courier New</vt:lpstr>
      <vt:lpstr>DejaVuSans</vt:lpstr>
      <vt:lpstr>poppins</vt:lpstr>
      <vt:lpstr>roboto</vt:lpstr>
      <vt:lpstr>Times New Roman</vt:lpstr>
      <vt:lpstr>Wingdings</vt:lpstr>
      <vt:lpstr>Office Theme</vt:lpstr>
      <vt:lpstr>By NaveeN</vt:lpstr>
      <vt:lpstr>PowerPoint Presentation</vt:lpstr>
      <vt:lpstr>PowerPoint Presentation</vt:lpstr>
      <vt:lpstr>PowerPoint Presentation</vt:lpstr>
      <vt:lpstr>What is Computer 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use OpenCV for Computer Vision Tasks?</vt:lpstr>
      <vt:lpstr>PowerPoint Presentation</vt:lpstr>
      <vt:lpstr>Reading, Writing and Displaying Images</vt:lpstr>
      <vt:lpstr>PowerPoint Presentation</vt:lpstr>
      <vt:lpstr>Changing Color Spaces</vt:lpstr>
      <vt:lpstr>Resizing Images</vt:lpstr>
      <vt:lpstr>PowerPoint Presentation</vt:lpstr>
      <vt:lpstr>Image Rotation</vt:lpstr>
      <vt:lpstr>PowerPoint Presentation</vt:lpstr>
      <vt:lpstr>Image Translation</vt:lpstr>
      <vt:lpstr>PowerPoint Presentation</vt:lpstr>
      <vt:lpstr>Simple Image Thresholding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 SHIVASWAMY, NAVEEN</dc:creator>
  <cp:lastModifiedBy>Kumar Shivaswamy, Naveen</cp:lastModifiedBy>
  <cp:revision>262</cp:revision>
  <dcterms:created xsi:type="dcterms:W3CDTF">2018-01-04T10:07:47Z</dcterms:created>
  <dcterms:modified xsi:type="dcterms:W3CDTF">2019-08-26T10:46:50Z</dcterms:modified>
</cp:coreProperties>
</file>